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79" r:id="rId4"/>
    <p:sldId id="275" r:id="rId5"/>
    <p:sldId id="281" r:id="rId6"/>
    <p:sldId id="276" r:id="rId7"/>
    <p:sldId id="278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D013-338A-46D4-B258-2CD29B960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LOWER KENILWORTH IMPROVEMENT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871F3-375A-4C37-92C1-B2B0C7DBD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00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DD73-015E-4155-AD33-8692E485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  <a:br>
              <a:rPr lang="en-ZA" dirty="0"/>
            </a:br>
            <a:r>
              <a:rPr lang="en-ZA" dirty="0"/>
              <a:t>The Business Plan will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56D6-8187-411C-A4BC-C70C9AA84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Improved public safety – up to 40 </a:t>
            </a:r>
            <a:r>
              <a:rPr lang="en-ZA" dirty="0" err="1"/>
              <a:t>cctv</a:t>
            </a:r>
            <a:r>
              <a:rPr lang="en-ZA" dirty="0"/>
              <a:t> cameras</a:t>
            </a:r>
          </a:p>
          <a:p>
            <a:r>
              <a:rPr lang="en-ZA" dirty="0"/>
              <a:t>                                   - 24 x 7 monitoring of the cameras</a:t>
            </a:r>
          </a:p>
          <a:p>
            <a:r>
              <a:rPr lang="en-ZA" dirty="0"/>
              <a:t>                                   - dedicated tactical response </a:t>
            </a:r>
          </a:p>
          <a:p>
            <a:r>
              <a:rPr lang="en-ZA" dirty="0"/>
              <a:t>A cleaner neighbourhood – NGO contracting homeless </a:t>
            </a:r>
          </a:p>
          <a:p>
            <a:r>
              <a:rPr lang="en-ZA" dirty="0"/>
              <a:t>A greener neighbourhood – more trees</a:t>
            </a:r>
          </a:p>
          <a:p>
            <a:r>
              <a:rPr lang="en-ZA" dirty="0"/>
              <a:t>Urban management – repairs/reporting of damage throughout the public areas </a:t>
            </a:r>
          </a:p>
        </p:txBody>
      </p:sp>
    </p:spTree>
    <p:extLst>
      <p:ext uri="{BB962C8B-B14F-4D97-AF65-F5344CB8AC3E}">
        <p14:creationId xmlns:p14="http://schemas.microsoft.com/office/powerpoint/2010/main" val="260016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BEA6-B887-4551-830E-15C04919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  <a:br>
              <a:rPr lang="en-ZA" dirty="0"/>
            </a:br>
            <a:r>
              <a:rPr lang="en-ZA" dirty="0"/>
              <a:t>What is it going to cost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0F0C-50C8-40DE-A7C8-429D0611B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Based on a budget of R1 523 506 per annum</a:t>
            </a:r>
          </a:p>
          <a:p>
            <a:endParaRPr lang="en-ZA" dirty="0"/>
          </a:p>
          <a:p>
            <a:r>
              <a:rPr lang="en-ZA" dirty="0"/>
              <a:t>Municipal Property    Residential Contribution    Non-Residential Contribution</a:t>
            </a:r>
          </a:p>
          <a:p>
            <a:pPr marL="0" indent="0">
              <a:buNone/>
            </a:pPr>
            <a:r>
              <a:rPr lang="en-ZA" dirty="0"/>
              <a:t>           Valuation                      VAT </a:t>
            </a:r>
            <a:r>
              <a:rPr lang="en-ZA" dirty="0" err="1"/>
              <a:t>Incl</a:t>
            </a:r>
            <a:r>
              <a:rPr lang="en-ZA" dirty="0"/>
              <a:t>                             VAT </a:t>
            </a:r>
            <a:r>
              <a:rPr lang="en-ZA" dirty="0" err="1"/>
              <a:t>Incl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     -----------------------    -----------------------------    -------------------------------</a:t>
            </a:r>
          </a:p>
          <a:p>
            <a:pPr marL="0" indent="0">
              <a:buNone/>
            </a:pPr>
            <a:r>
              <a:rPr lang="en-ZA" dirty="0"/>
              <a:t>            R 1,0 million                R  74 pm                              R 175 pm</a:t>
            </a:r>
          </a:p>
          <a:p>
            <a:pPr marL="0" indent="0">
              <a:buNone/>
            </a:pPr>
            <a:r>
              <a:rPr lang="en-ZA" dirty="0"/>
              <a:t>            R 1,5 million                R 112 pm                             R  262 pm</a:t>
            </a:r>
          </a:p>
          <a:p>
            <a:pPr marL="0" indent="0">
              <a:buNone/>
            </a:pPr>
            <a:r>
              <a:rPr lang="en-ZA" dirty="0"/>
              <a:t>            R 2,5 million                R 186 pm                             R  437 pm</a:t>
            </a:r>
          </a:p>
          <a:p>
            <a:pPr marL="0" indent="0">
              <a:buNone/>
            </a:pPr>
            <a:r>
              <a:rPr lang="en-ZA" dirty="0"/>
              <a:t>            R 5,0 million                R 372pm                              R  874 pm   </a:t>
            </a:r>
          </a:p>
          <a:p>
            <a:pPr marL="0" indent="0">
              <a:buNone/>
            </a:pPr>
            <a:r>
              <a:rPr lang="en-ZA" dirty="0"/>
              <a:t>            Average                       R 184 pm                             R  544 pm          </a:t>
            </a:r>
          </a:p>
        </p:txBody>
      </p:sp>
    </p:spTree>
    <p:extLst>
      <p:ext uri="{BB962C8B-B14F-4D97-AF65-F5344CB8AC3E}">
        <p14:creationId xmlns:p14="http://schemas.microsoft.com/office/powerpoint/2010/main" val="249133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BCC5-F109-4CD6-AE2E-F24A9418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8357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E032-ECD4-4E37-B1B4-65EA7C2C0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8"/>
            <a:ext cx="8493170" cy="5155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000" dirty="0"/>
              <a:t>THE LEGAL PROCESS :</a:t>
            </a:r>
          </a:p>
          <a:p>
            <a:pPr>
              <a:buFontTx/>
              <a:buChar char="-"/>
            </a:pPr>
            <a:r>
              <a:rPr lang="en-ZA" sz="2000" dirty="0"/>
              <a:t>Form Steering Committee                                                       Done</a:t>
            </a:r>
          </a:p>
          <a:p>
            <a:pPr>
              <a:buFontTx/>
              <a:buChar char="-"/>
            </a:pPr>
            <a:r>
              <a:rPr lang="en-ZA" sz="2000" dirty="0"/>
              <a:t>Perform perception survey &amp; feasibility study                         Done   </a:t>
            </a:r>
          </a:p>
          <a:p>
            <a:pPr>
              <a:buFontTx/>
              <a:buChar char="-"/>
            </a:pPr>
            <a:r>
              <a:rPr lang="en-ZA" sz="2000" dirty="0"/>
              <a:t>Draw up Business Plan                                                            Done</a:t>
            </a:r>
          </a:p>
          <a:p>
            <a:pPr>
              <a:buFontTx/>
              <a:buChar char="-"/>
            </a:pPr>
            <a:r>
              <a:rPr lang="en-ZA" sz="2000" dirty="0"/>
              <a:t>Host public meeting                                                               Done </a:t>
            </a:r>
          </a:p>
          <a:p>
            <a:pPr>
              <a:buFontTx/>
              <a:buChar char="-"/>
            </a:pPr>
            <a:r>
              <a:rPr lang="en-ZA" sz="2000" dirty="0"/>
              <a:t>Obtain &gt;60% support from property owners                             Done</a:t>
            </a:r>
          </a:p>
          <a:p>
            <a:pPr>
              <a:buFontTx/>
              <a:buChar char="-"/>
            </a:pPr>
            <a:r>
              <a:rPr lang="en-ZA" sz="2000" dirty="0"/>
              <a:t>Submit application for a CID                                                   Done</a:t>
            </a:r>
          </a:p>
          <a:p>
            <a:pPr>
              <a:buFontTx/>
              <a:buChar char="-"/>
            </a:pPr>
            <a:r>
              <a:rPr lang="en-ZA" sz="2000" dirty="0"/>
              <a:t>Host 2</a:t>
            </a:r>
            <a:r>
              <a:rPr lang="en-ZA" sz="2000" baseline="30000" dirty="0"/>
              <a:t>nd</a:t>
            </a:r>
            <a:r>
              <a:rPr lang="en-ZA" sz="2000" dirty="0"/>
              <a:t> public meeting                                                          Tonight</a:t>
            </a:r>
          </a:p>
          <a:p>
            <a:pPr>
              <a:buFontTx/>
              <a:buChar char="-"/>
            </a:pPr>
            <a:r>
              <a:rPr lang="en-ZA" sz="2000" dirty="0"/>
              <a:t>Objection period (Closes 7</a:t>
            </a:r>
            <a:r>
              <a:rPr lang="en-ZA" sz="2000" baseline="30000" dirty="0"/>
              <a:t>th</a:t>
            </a:r>
            <a:r>
              <a:rPr lang="en-ZA" sz="2000" dirty="0"/>
              <a:t> February)</a:t>
            </a:r>
          </a:p>
          <a:p>
            <a:pPr>
              <a:buFontTx/>
              <a:buChar char="-"/>
            </a:pPr>
            <a:r>
              <a:rPr lang="en-ZA" sz="2000" dirty="0"/>
              <a:t>Obtain approval from Council</a:t>
            </a:r>
          </a:p>
          <a:p>
            <a:pPr>
              <a:buFontTx/>
              <a:buChar char="-"/>
            </a:pPr>
            <a:r>
              <a:rPr lang="en-ZA" sz="2000" dirty="0"/>
              <a:t>Create the NPC and ensure legal compliance</a:t>
            </a:r>
          </a:p>
          <a:p>
            <a:pPr>
              <a:buFontTx/>
              <a:buChar char="-"/>
            </a:pPr>
            <a:r>
              <a:rPr lang="en-ZA" sz="2000" dirty="0"/>
              <a:t>Appoint service providers</a:t>
            </a:r>
          </a:p>
          <a:p>
            <a:pPr>
              <a:buFontTx/>
              <a:buChar char="-"/>
            </a:pPr>
            <a:r>
              <a:rPr lang="en-ZA" sz="2000" dirty="0"/>
              <a:t>Commence operations 1 July 2020</a:t>
            </a:r>
          </a:p>
          <a:p>
            <a:pPr>
              <a:buFontTx/>
              <a:buChar char="-"/>
            </a:pPr>
            <a:endParaRPr lang="en-ZA" sz="2000" dirty="0"/>
          </a:p>
          <a:p>
            <a:pPr>
              <a:buFontTx/>
              <a:buChar char="-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08584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E66D-533B-4E93-9A14-A1DBD8569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6800-BDD1-4043-83AD-0C08ECE0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MANAGEMENT STRUCTURE</a:t>
            </a:r>
          </a:p>
          <a:p>
            <a:pPr>
              <a:buFontTx/>
              <a:buChar char="-"/>
            </a:pPr>
            <a:r>
              <a:rPr lang="en-ZA" dirty="0"/>
              <a:t>The steering committee will become the inaugural Board</a:t>
            </a:r>
          </a:p>
          <a:p>
            <a:pPr>
              <a:buFontTx/>
              <a:buChar char="-"/>
            </a:pPr>
            <a:r>
              <a:rPr lang="en-ZA" dirty="0"/>
              <a:t>Members will elect a new Board within 6 months of establishment.</a:t>
            </a:r>
          </a:p>
          <a:p>
            <a:pPr>
              <a:buFontTx/>
              <a:buChar char="-"/>
            </a:pPr>
            <a:r>
              <a:rPr lang="en-ZA" dirty="0"/>
              <a:t>The Board will consist of:  </a:t>
            </a:r>
          </a:p>
          <a:p>
            <a:pPr marL="0" indent="0">
              <a:buNone/>
            </a:pPr>
            <a:r>
              <a:rPr lang="en-ZA" dirty="0"/>
              <a:t>                   Chairman</a:t>
            </a:r>
          </a:p>
          <a:p>
            <a:pPr marL="0" indent="0">
              <a:buNone/>
            </a:pPr>
            <a:r>
              <a:rPr lang="en-ZA" dirty="0"/>
              <a:t>                   Financial Director</a:t>
            </a:r>
          </a:p>
          <a:p>
            <a:pPr marL="0" indent="0">
              <a:buNone/>
            </a:pPr>
            <a:r>
              <a:rPr lang="en-ZA" dirty="0"/>
              <a:t>                   Public Safety Director</a:t>
            </a:r>
          </a:p>
          <a:p>
            <a:pPr marL="0" indent="0">
              <a:buNone/>
            </a:pPr>
            <a:r>
              <a:rPr lang="en-ZA" dirty="0"/>
              <a:t>                   Cleansing &amp; Social Services Director</a:t>
            </a:r>
          </a:p>
          <a:p>
            <a:pPr marL="0" indent="0">
              <a:buNone/>
            </a:pPr>
            <a:r>
              <a:rPr lang="en-ZA" dirty="0"/>
              <a:t>                   Environment, Urban </a:t>
            </a:r>
            <a:r>
              <a:rPr lang="en-ZA" dirty="0" err="1"/>
              <a:t>Mgt</a:t>
            </a:r>
            <a:r>
              <a:rPr lang="en-ZA" dirty="0"/>
              <a:t> &amp; Communications Director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837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AE2E-F3AB-466C-86AB-09B393BB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ZA" sz="2000" dirty="0"/>
            </a:br>
            <a:r>
              <a:rPr lang="en-ZA" dirty="0"/>
              <a:t>LKID</a:t>
            </a: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endParaRPr lang="en-ZA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82D31-7542-4AF0-BE1B-87CE2839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ROLE OF THE LKID BOARD</a:t>
            </a:r>
          </a:p>
          <a:p>
            <a:r>
              <a:rPr lang="en-ZA" dirty="0"/>
              <a:t>Implementation of the Business Plan</a:t>
            </a:r>
          </a:p>
          <a:p>
            <a:r>
              <a:rPr lang="en-ZA" dirty="0"/>
              <a:t>Compliance with the Companies Act</a:t>
            </a:r>
          </a:p>
          <a:p>
            <a:r>
              <a:rPr lang="en-ZA" dirty="0"/>
              <a:t>Members meetings &amp; Board Meetings</a:t>
            </a:r>
          </a:p>
          <a:p>
            <a:r>
              <a:rPr lang="en-ZA" dirty="0"/>
              <a:t>Audited Annual Financial Statements</a:t>
            </a:r>
          </a:p>
          <a:p>
            <a:r>
              <a:rPr lang="en-ZA" dirty="0"/>
              <a:t>Compliance with CID Legislation (local &amp; national)</a:t>
            </a:r>
          </a:p>
          <a:p>
            <a:r>
              <a:rPr lang="en-ZA" dirty="0"/>
              <a:t>Appointment of Service Providers</a:t>
            </a:r>
          </a:p>
          <a:p>
            <a:r>
              <a:rPr lang="en-ZA" dirty="0"/>
              <a:t>Compliance with SARS requirements</a:t>
            </a:r>
          </a:p>
          <a:p>
            <a:r>
              <a:rPr lang="en-ZA" dirty="0"/>
              <a:t>Monthly Financial Reporting</a:t>
            </a:r>
          </a:p>
          <a:p>
            <a:r>
              <a:rPr lang="en-ZA" dirty="0"/>
              <a:t>Interact with City Departments </a:t>
            </a:r>
            <a:r>
              <a:rPr lang="en-ZA" dirty="0" err="1"/>
              <a:t>iro</a:t>
            </a:r>
            <a:r>
              <a:rPr lang="en-ZA" dirty="0"/>
              <a:t>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89660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A7C6-4FFA-400F-856C-03320B09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F57F-75BD-42FC-8EB7-AF118A5F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EXEMPTIONS FROM PAYMENT OF THE ADDITIONAL RATE</a:t>
            </a:r>
          </a:p>
          <a:p>
            <a:r>
              <a:rPr lang="en-ZA" dirty="0"/>
              <a:t>Registered owners of residential property who are senior citizens,</a:t>
            </a:r>
          </a:p>
          <a:p>
            <a:pPr marL="0" indent="0">
              <a:buNone/>
            </a:pPr>
            <a:r>
              <a:rPr lang="en-ZA" dirty="0"/>
              <a:t>     indigent or disabled persons qualifying for full or partial rates relief will </a:t>
            </a:r>
          </a:p>
          <a:p>
            <a:pPr marL="0" indent="0">
              <a:buNone/>
            </a:pPr>
            <a:r>
              <a:rPr lang="en-ZA" dirty="0"/>
              <a:t>     automatically be exempt from the additional rates.</a:t>
            </a:r>
          </a:p>
          <a:p>
            <a:r>
              <a:rPr lang="en-ZA" dirty="0"/>
              <a:t>To qualify owners first need to apply to the City for an exemption of rates</a:t>
            </a:r>
          </a:p>
          <a:p>
            <a:r>
              <a:rPr lang="en-ZA" dirty="0"/>
              <a:t>If exempted can still participate, but not vote</a:t>
            </a:r>
          </a:p>
        </p:txBody>
      </p:sp>
    </p:spTree>
    <p:extLst>
      <p:ext uri="{BB962C8B-B14F-4D97-AF65-F5344CB8AC3E}">
        <p14:creationId xmlns:p14="http://schemas.microsoft.com/office/powerpoint/2010/main" val="251269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C8E-AB5D-48F8-85AD-DD53410A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961-2210-40BA-BE2B-AD7EA5B2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40129343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390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LOWER KENILWORTH IMPROVEMENT DISTRICT</vt:lpstr>
      <vt:lpstr>LKID The Business Plan will deliver</vt:lpstr>
      <vt:lpstr>LKID What is it going to cost ?</vt:lpstr>
      <vt:lpstr>LKID</vt:lpstr>
      <vt:lpstr>LKID</vt:lpstr>
      <vt:lpstr> LKID      </vt:lpstr>
      <vt:lpstr>LKID</vt:lpstr>
      <vt:lpstr>LKID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KENILWORTH IMPROVEMENT DISTRICT</dc:title>
  <dc:creator>Pete Linnegar</dc:creator>
  <cp:lastModifiedBy>Pete Linnegar</cp:lastModifiedBy>
  <cp:revision>49</cp:revision>
  <dcterms:created xsi:type="dcterms:W3CDTF">2018-08-20T13:16:43Z</dcterms:created>
  <dcterms:modified xsi:type="dcterms:W3CDTF">2020-01-23T16:30:55Z</dcterms:modified>
</cp:coreProperties>
</file>