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4" r:id="rId9"/>
    <p:sldId id="266" r:id="rId10"/>
    <p:sldId id="267" r:id="rId11"/>
    <p:sldId id="269" r:id="rId12"/>
    <p:sldId id="274" r:id="rId13"/>
    <p:sldId id="280" r:id="rId14"/>
    <p:sldId id="279" r:id="rId15"/>
    <p:sldId id="275" r:id="rId16"/>
    <p:sldId id="276" r:id="rId17"/>
    <p:sldId id="278" r:id="rId18"/>
    <p:sldId id="27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2D013-338A-46D4-B258-2CD29B960C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/>
              <a:t>LOWER KENILWORTH IMPROVEMENT DISTRICT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D871F3-375A-4C37-92C1-B2B0C7DBDD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7001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8102C-718B-4E2D-8BD1-47D16EC68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9600"/>
          </a:xfrm>
        </p:spPr>
        <p:txBody>
          <a:bodyPr>
            <a:normAutofit fontScale="90000"/>
          </a:bodyPr>
          <a:lstStyle/>
          <a:p>
            <a:r>
              <a:rPr lang="en-ZA" dirty="0"/>
              <a:t>LKID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C9403-6846-45F6-9C37-0CA6A6A0C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19200"/>
            <a:ext cx="8596668" cy="516835"/>
          </a:xfrm>
        </p:spPr>
        <p:txBody>
          <a:bodyPr>
            <a:normAutofit/>
          </a:bodyPr>
          <a:lstStyle/>
          <a:p>
            <a:r>
              <a:rPr lang="en-ZA" sz="2000" dirty="0"/>
              <a:t>RESULTS OF UMS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E8E5A1-F3AA-4635-82D0-CA36CCFFB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572" y="1736035"/>
            <a:ext cx="7807935" cy="473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258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35C28-E403-4073-A7F2-70E06AE34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22852"/>
          </a:xfrm>
        </p:spPr>
        <p:txBody>
          <a:bodyPr>
            <a:normAutofit fontScale="90000"/>
          </a:bodyPr>
          <a:lstStyle/>
          <a:p>
            <a:r>
              <a:rPr lang="en-ZA" dirty="0"/>
              <a:t>LKID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9C035-F718-410A-99A2-A44E5D593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32452"/>
            <a:ext cx="8596668" cy="490331"/>
          </a:xfrm>
        </p:spPr>
        <p:txBody>
          <a:bodyPr>
            <a:normAutofit/>
          </a:bodyPr>
          <a:lstStyle/>
          <a:p>
            <a:r>
              <a:rPr lang="en-ZA" sz="2000" dirty="0"/>
              <a:t>RESULTS OF UMS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7C84F7-51BC-4863-B31F-4F31B36A71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582" y="1701508"/>
            <a:ext cx="6414867" cy="5093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521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1A94A-A759-4F3E-B116-4D1613461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22852"/>
          </a:xfrm>
        </p:spPr>
        <p:txBody>
          <a:bodyPr>
            <a:normAutofit fontScale="90000"/>
          </a:bodyPr>
          <a:lstStyle/>
          <a:p>
            <a:r>
              <a:rPr lang="en-ZA" dirty="0"/>
              <a:t>LKID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F6897-7A70-439B-837C-71E81C1AB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32453"/>
            <a:ext cx="8596668" cy="477077"/>
          </a:xfrm>
        </p:spPr>
        <p:txBody>
          <a:bodyPr>
            <a:normAutofit/>
          </a:bodyPr>
          <a:lstStyle/>
          <a:p>
            <a:r>
              <a:rPr lang="en-ZA" sz="2000" dirty="0"/>
              <a:t>RESULTS OF UMS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FB2666-581F-4BC0-BE80-37D7BC9C40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484" y="1802406"/>
            <a:ext cx="7610622" cy="466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551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8DD73-015E-4155-AD33-8692E4855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LKID</a:t>
            </a:r>
            <a:br>
              <a:rPr lang="en-ZA" dirty="0"/>
            </a:br>
            <a:r>
              <a:rPr lang="en-ZA" dirty="0"/>
              <a:t>The Business Plan will deliver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556D6-8187-411C-A4BC-C70C9AA84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Improved public safety – up to 40 </a:t>
            </a:r>
            <a:r>
              <a:rPr lang="en-ZA" dirty="0" err="1"/>
              <a:t>cctv</a:t>
            </a:r>
            <a:r>
              <a:rPr lang="en-ZA" dirty="0"/>
              <a:t> cameras</a:t>
            </a:r>
          </a:p>
          <a:p>
            <a:r>
              <a:rPr lang="en-ZA" dirty="0"/>
              <a:t>                                   - 24 x 7 monitoring of the cameras</a:t>
            </a:r>
          </a:p>
          <a:p>
            <a:r>
              <a:rPr lang="en-ZA" dirty="0"/>
              <a:t>                                   - dedicated tactical response </a:t>
            </a:r>
          </a:p>
          <a:p>
            <a:r>
              <a:rPr lang="en-ZA" dirty="0"/>
              <a:t>A cleaner neighbourhood – NGO contracting homeless </a:t>
            </a:r>
          </a:p>
          <a:p>
            <a:r>
              <a:rPr lang="en-ZA" dirty="0"/>
              <a:t>A greener neighbourhood – more trees</a:t>
            </a:r>
          </a:p>
          <a:p>
            <a:r>
              <a:rPr lang="en-ZA" dirty="0"/>
              <a:t>Urban management – repairs/reporting of damage throughout the public areas </a:t>
            </a:r>
          </a:p>
        </p:txBody>
      </p:sp>
    </p:spTree>
    <p:extLst>
      <p:ext uri="{BB962C8B-B14F-4D97-AF65-F5344CB8AC3E}">
        <p14:creationId xmlns:p14="http://schemas.microsoft.com/office/powerpoint/2010/main" val="2600169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CBEA6-B887-4551-830E-15C049197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LKID</a:t>
            </a:r>
            <a:br>
              <a:rPr lang="en-ZA" dirty="0"/>
            </a:br>
            <a:r>
              <a:rPr lang="en-ZA" dirty="0"/>
              <a:t>What is it going to cost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80F0C-50C8-40DE-A7C8-429D0611B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/>
              <a:t>Based on a budget of R1,528 million per annum</a:t>
            </a:r>
          </a:p>
          <a:p>
            <a:endParaRPr lang="en-ZA" dirty="0"/>
          </a:p>
          <a:p>
            <a:r>
              <a:rPr lang="en-ZA" dirty="0"/>
              <a:t>Municipal Property    Residential </a:t>
            </a:r>
            <a:r>
              <a:rPr lang="en-ZA"/>
              <a:t>Contribution    Non-Residential Contribution</a:t>
            </a:r>
            <a:endParaRPr lang="en-ZA" dirty="0"/>
          </a:p>
          <a:p>
            <a:pPr marL="0" indent="0">
              <a:buNone/>
            </a:pPr>
            <a:r>
              <a:rPr lang="en-ZA" dirty="0"/>
              <a:t>           Valuation                      VAT </a:t>
            </a:r>
            <a:r>
              <a:rPr lang="en-ZA" dirty="0" err="1"/>
              <a:t>Incl</a:t>
            </a:r>
            <a:r>
              <a:rPr lang="en-ZA" dirty="0"/>
              <a:t>                             VAT </a:t>
            </a:r>
            <a:r>
              <a:rPr lang="en-ZA" dirty="0" err="1"/>
              <a:t>Incl</a:t>
            </a:r>
            <a:endParaRPr lang="en-ZA" dirty="0"/>
          </a:p>
          <a:p>
            <a:pPr marL="0" indent="0">
              <a:buNone/>
            </a:pPr>
            <a:r>
              <a:rPr lang="en-ZA" dirty="0"/>
              <a:t>     -----------------------    -----------------------------    -------------------------------</a:t>
            </a:r>
          </a:p>
          <a:p>
            <a:pPr marL="0" indent="0">
              <a:buNone/>
            </a:pPr>
            <a:r>
              <a:rPr lang="en-ZA" dirty="0"/>
              <a:t>            R 1,0 million                R  75 pm                              R 175 pm</a:t>
            </a:r>
          </a:p>
          <a:p>
            <a:pPr marL="0" indent="0">
              <a:buNone/>
            </a:pPr>
            <a:r>
              <a:rPr lang="en-ZA" dirty="0"/>
              <a:t>            R 1,5 million                R 112 pm                             R  262 pm</a:t>
            </a:r>
          </a:p>
          <a:p>
            <a:pPr marL="0" indent="0">
              <a:buNone/>
            </a:pPr>
            <a:r>
              <a:rPr lang="en-ZA" dirty="0"/>
              <a:t>            R 2,5 million                R 186 pm                             R  437 pm</a:t>
            </a:r>
          </a:p>
          <a:p>
            <a:pPr marL="0" indent="0">
              <a:buNone/>
            </a:pPr>
            <a:r>
              <a:rPr lang="en-ZA" dirty="0"/>
              <a:t>            R 5,0 million                R 372pm                              R  875 pm   </a:t>
            </a:r>
          </a:p>
          <a:p>
            <a:pPr marL="0" indent="0">
              <a:buNone/>
            </a:pPr>
            <a:r>
              <a:rPr lang="en-ZA" dirty="0"/>
              <a:t>            Average                       R 184 pm                             R  544 pm          </a:t>
            </a:r>
          </a:p>
        </p:txBody>
      </p:sp>
    </p:spTree>
    <p:extLst>
      <p:ext uri="{BB962C8B-B14F-4D97-AF65-F5344CB8AC3E}">
        <p14:creationId xmlns:p14="http://schemas.microsoft.com/office/powerpoint/2010/main" val="2491336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8BCC5-F109-4CD6-AE2E-F24A9418B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28357"/>
          </a:xfrm>
        </p:spPr>
        <p:txBody>
          <a:bodyPr>
            <a:normAutofit fontScale="90000"/>
          </a:bodyPr>
          <a:lstStyle/>
          <a:p>
            <a:r>
              <a:rPr lang="en-ZA" dirty="0"/>
              <a:t>LKID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8E032-ECD4-4E37-B1B4-65EA7C2C0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sz="2000" dirty="0"/>
              <a:t>NEXT STEPS :</a:t>
            </a:r>
          </a:p>
          <a:p>
            <a:pPr>
              <a:buFontTx/>
              <a:buChar char="-"/>
            </a:pPr>
            <a:r>
              <a:rPr lang="en-ZA" sz="2000" dirty="0"/>
              <a:t>Community meeting to roll out the concept – here tonight</a:t>
            </a:r>
          </a:p>
          <a:p>
            <a:pPr>
              <a:buFontTx/>
              <a:buChar char="-"/>
            </a:pPr>
            <a:r>
              <a:rPr lang="en-ZA" sz="2000" dirty="0"/>
              <a:t>One vote per property : greater than 60% positive required</a:t>
            </a:r>
          </a:p>
          <a:p>
            <a:pPr>
              <a:buFontTx/>
              <a:buChar char="-"/>
            </a:pPr>
            <a:r>
              <a:rPr lang="en-ZA" sz="2000" dirty="0"/>
              <a:t>Deadline to submit application to the City : 30 Sept</a:t>
            </a:r>
          </a:p>
          <a:p>
            <a:pPr>
              <a:buFontTx/>
              <a:buChar char="-"/>
            </a:pPr>
            <a:r>
              <a:rPr lang="en-ZA" sz="2000" dirty="0"/>
              <a:t>Period for objections : up to 2 months after application submitted</a:t>
            </a:r>
          </a:p>
          <a:p>
            <a:pPr>
              <a:buFontTx/>
              <a:buChar char="-"/>
            </a:pPr>
            <a:r>
              <a:rPr lang="en-ZA" sz="2000" dirty="0"/>
              <a:t>Council considers the application and objections</a:t>
            </a:r>
          </a:p>
          <a:p>
            <a:pPr>
              <a:buFontTx/>
              <a:buChar char="-"/>
            </a:pPr>
            <a:r>
              <a:rPr lang="en-ZA" sz="2000" dirty="0"/>
              <a:t>If approved : Establish a Non Profit Company (NPC)</a:t>
            </a:r>
          </a:p>
          <a:p>
            <a:pPr>
              <a:buFontTx/>
              <a:buChar char="-"/>
            </a:pPr>
            <a:r>
              <a:rPr lang="en-ZA" sz="2000" dirty="0"/>
              <a:t>Implementation of the Business Plan from 1 July 2020</a:t>
            </a:r>
          </a:p>
        </p:txBody>
      </p:sp>
    </p:spTree>
    <p:extLst>
      <p:ext uri="{BB962C8B-B14F-4D97-AF65-F5344CB8AC3E}">
        <p14:creationId xmlns:p14="http://schemas.microsoft.com/office/powerpoint/2010/main" val="3085846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8AE2E-F3AB-466C-86AB-09B393BBA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ZA" sz="2000" dirty="0"/>
            </a:br>
            <a:r>
              <a:rPr lang="en-ZA" dirty="0"/>
              <a:t>LKID</a:t>
            </a:r>
            <a:br>
              <a:rPr lang="en-ZA" sz="2000" dirty="0"/>
            </a:br>
            <a:br>
              <a:rPr lang="en-ZA" sz="2000" dirty="0"/>
            </a:br>
            <a:br>
              <a:rPr lang="en-ZA" sz="2000" dirty="0"/>
            </a:br>
            <a:br>
              <a:rPr lang="en-ZA" sz="2000" dirty="0"/>
            </a:br>
            <a:br>
              <a:rPr lang="en-ZA" sz="2000" dirty="0"/>
            </a:br>
            <a:br>
              <a:rPr lang="en-ZA" sz="2000" dirty="0"/>
            </a:br>
            <a:endParaRPr lang="en-ZA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B82D31-7542-4AF0-BE1B-87CE2839D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/>
              <a:t>ROLE OF THE CID BOARD</a:t>
            </a:r>
          </a:p>
          <a:p>
            <a:r>
              <a:rPr lang="en-ZA" dirty="0"/>
              <a:t>Implementation of the Business Plan</a:t>
            </a:r>
          </a:p>
          <a:p>
            <a:r>
              <a:rPr lang="en-ZA" dirty="0"/>
              <a:t>Compliance with the Companies Act</a:t>
            </a:r>
          </a:p>
          <a:p>
            <a:r>
              <a:rPr lang="en-ZA" dirty="0"/>
              <a:t>AGM &amp; Board Meetings</a:t>
            </a:r>
          </a:p>
          <a:p>
            <a:r>
              <a:rPr lang="en-ZA"/>
              <a:t>Audited Annual Financial </a:t>
            </a:r>
            <a:r>
              <a:rPr lang="en-ZA" dirty="0"/>
              <a:t>Statements</a:t>
            </a:r>
          </a:p>
          <a:p>
            <a:r>
              <a:rPr lang="en-ZA" dirty="0"/>
              <a:t>Compliance with CID Legislation</a:t>
            </a:r>
          </a:p>
          <a:p>
            <a:r>
              <a:rPr lang="en-ZA" dirty="0"/>
              <a:t>Appointment of Service Providers</a:t>
            </a:r>
          </a:p>
          <a:p>
            <a:r>
              <a:rPr lang="en-ZA" dirty="0"/>
              <a:t>Compliance with SARS requirements</a:t>
            </a:r>
          </a:p>
          <a:p>
            <a:r>
              <a:rPr lang="en-ZA" dirty="0"/>
              <a:t>Monthly Financial Reporting</a:t>
            </a:r>
          </a:p>
          <a:p>
            <a:r>
              <a:rPr lang="en-ZA" dirty="0"/>
              <a:t>Interact with City Departments </a:t>
            </a:r>
            <a:r>
              <a:rPr lang="en-ZA" dirty="0" err="1"/>
              <a:t>iro</a:t>
            </a:r>
            <a:r>
              <a:rPr lang="en-ZA" dirty="0"/>
              <a:t> service delivery</a:t>
            </a:r>
          </a:p>
        </p:txBody>
      </p:sp>
    </p:spTree>
    <p:extLst>
      <p:ext uri="{BB962C8B-B14F-4D97-AF65-F5344CB8AC3E}">
        <p14:creationId xmlns:p14="http://schemas.microsoft.com/office/powerpoint/2010/main" val="896604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6A7C6-4FFA-400F-856C-03320B09F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LKID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8F57F-75BD-42FC-8EB7-AF118A5F2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EXEMPTIONS FROM PAYMENT OF THE ADDITIONAL RATE</a:t>
            </a:r>
          </a:p>
          <a:p>
            <a:r>
              <a:rPr lang="en-ZA" dirty="0"/>
              <a:t>Registered owners of residential property who are senior citizens,</a:t>
            </a:r>
          </a:p>
          <a:p>
            <a:pPr marL="0" indent="0">
              <a:buNone/>
            </a:pPr>
            <a:r>
              <a:rPr lang="en-ZA" dirty="0"/>
              <a:t>     indigent or disabled persons qualifying for full or partial relief</a:t>
            </a:r>
          </a:p>
          <a:p>
            <a:r>
              <a:rPr lang="en-ZA" dirty="0"/>
              <a:t>Owners need to apply to the City for an exemption</a:t>
            </a:r>
          </a:p>
          <a:p>
            <a:r>
              <a:rPr lang="en-ZA" dirty="0"/>
              <a:t>If exempted can still participate, but not vote</a:t>
            </a:r>
          </a:p>
        </p:txBody>
      </p:sp>
    </p:spTree>
    <p:extLst>
      <p:ext uri="{BB962C8B-B14F-4D97-AF65-F5344CB8AC3E}">
        <p14:creationId xmlns:p14="http://schemas.microsoft.com/office/powerpoint/2010/main" val="2512695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EEC8E-AB5D-48F8-85AD-DD53410A2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200" dirty="0"/>
              <a:t>LKID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F7961-2210-40BA-BE2B-AD7EA5B2B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QUESTIONS ?</a:t>
            </a:r>
          </a:p>
        </p:txBody>
      </p:sp>
    </p:spTree>
    <p:extLst>
      <p:ext uri="{BB962C8B-B14F-4D97-AF65-F5344CB8AC3E}">
        <p14:creationId xmlns:p14="http://schemas.microsoft.com/office/powerpoint/2010/main" val="401293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66AC3-40AF-4723-9A95-C4B9B0DA1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LOWER KENILWORTH IMPROVEMENT DISTRICT  (LKID)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CA811-052B-4674-AA72-6CE5DB0CE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CID VS SRA</a:t>
            </a:r>
          </a:p>
          <a:p>
            <a:r>
              <a:rPr lang="en-ZA" dirty="0"/>
              <a:t>CID = CITY IMPROVEMENT DISTRICT</a:t>
            </a:r>
          </a:p>
          <a:p>
            <a:r>
              <a:rPr lang="en-ZA" dirty="0"/>
              <a:t>SRA = SPECIAL RATING AREA</a:t>
            </a:r>
          </a:p>
          <a:p>
            <a:r>
              <a:rPr lang="en-ZA" dirty="0"/>
              <a:t>THEY ARE ESSENTIALLY TWO NAMES FOR THE SAME INITIATIVE</a:t>
            </a:r>
          </a:p>
          <a:p>
            <a:r>
              <a:rPr lang="en-ZA" dirty="0"/>
              <a:t>WE HAVE OPTED FOR LKID</a:t>
            </a:r>
          </a:p>
        </p:txBody>
      </p:sp>
    </p:spTree>
    <p:extLst>
      <p:ext uri="{BB962C8B-B14F-4D97-AF65-F5344CB8AC3E}">
        <p14:creationId xmlns:p14="http://schemas.microsoft.com/office/powerpoint/2010/main" val="673658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77A56-3FA6-4374-A438-AB45389C4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792" y="440787"/>
            <a:ext cx="8596668" cy="712764"/>
          </a:xfrm>
        </p:spPr>
        <p:txBody>
          <a:bodyPr>
            <a:normAutofit fontScale="90000"/>
          </a:bodyPr>
          <a:lstStyle/>
          <a:p>
            <a:r>
              <a:rPr lang="en-ZA" dirty="0"/>
              <a:t>LKID</a:t>
            </a:r>
            <a:br>
              <a:rPr lang="en-ZA" dirty="0"/>
            </a:br>
            <a:br>
              <a:rPr lang="en-ZA" dirty="0"/>
            </a:b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9D3F2-62B4-4D95-8E14-C9BA94E0B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A" dirty="0"/>
          </a:p>
          <a:p>
            <a:r>
              <a:rPr lang="en-ZA" dirty="0"/>
              <a:t>A Geographically bound area determined by the Steering Committee</a:t>
            </a:r>
          </a:p>
          <a:p>
            <a:r>
              <a:rPr lang="en-ZA" dirty="0"/>
              <a:t>To fund additional municipal services to improve/upgrade the area</a:t>
            </a:r>
          </a:p>
          <a:p>
            <a:r>
              <a:rPr lang="en-ZA" dirty="0"/>
              <a:t>Owners are willing to pay an additional property rate</a:t>
            </a:r>
          </a:p>
          <a:p>
            <a:r>
              <a:rPr lang="en-ZA" dirty="0"/>
              <a:t>A Business Plan and Budget supported by the majority of the property owners</a:t>
            </a:r>
          </a:p>
          <a:p>
            <a:r>
              <a:rPr lang="en-ZA" dirty="0"/>
              <a:t>Our area : Kenilworth Road to </a:t>
            </a:r>
            <a:r>
              <a:rPr lang="en-ZA" dirty="0" err="1"/>
              <a:t>Wetton</a:t>
            </a:r>
            <a:r>
              <a:rPr lang="en-ZA" dirty="0"/>
              <a:t> Road, </a:t>
            </a:r>
            <a:r>
              <a:rPr lang="en-ZA" dirty="0" err="1"/>
              <a:t>Rosmead</a:t>
            </a:r>
            <a:r>
              <a:rPr lang="en-ZA" dirty="0"/>
              <a:t> Ave to Railway Line</a:t>
            </a:r>
          </a:p>
          <a:p>
            <a:r>
              <a:rPr lang="en-ZA" dirty="0"/>
              <a:t>There are currently 43 CID’s in the Cape Town area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C10AF2-7A7F-4227-B9F5-4E7408D2EE34}"/>
              </a:ext>
            </a:extLst>
          </p:cNvPr>
          <p:cNvSpPr txBox="1"/>
          <p:nvPr/>
        </p:nvSpPr>
        <p:spPr>
          <a:xfrm>
            <a:off x="564792" y="1287738"/>
            <a:ext cx="2715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solidFill>
                  <a:schemeClr val="accent2">
                    <a:lumMod val="75000"/>
                  </a:schemeClr>
                </a:solidFill>
              </a:rPr>
              <a:t>WHAT IS A CID ?</a:t>
            </a:r>
          </a:p>
        </p:txBody>
      </p:sp>
    </p:spTree>
    <p:extLst>
      <p:ext uri="{BB962C8B-B14F-4D97-AF65-F5344CB8AC3E}">
        <p14:creationId xmlns:p14="http://schemas.microsoft.com/office/powerpoint/2010/main" val="2637560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0118B-DBFD-41A4-90B6-D431455A1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9357"/>
          </a:xfrm>
        </p:spPr>
        <p:txBody>
          <a:bodyPr/>
          <a:lstStyle/>
          <a:p>
            <a:r>
              <a:rPr lang="en-ZA" dirty="0"/>
              <a:t>LKID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5B4C2-CE26-4DF3-8326-980DE166F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/>
          </a:p>
          <a:p>
            <a:r>
              <a:rPr lang="en-ZA" dirty="0"/>
              <a:t>Improving public safety : making public areas safe for the community &amp; visitors</a:t>
            </a:r>
          </a:p>
          <a:p>
            <a:r>
              <a:rPr lang="en-ZA" dirty="0"/>
              <a:t>Combatting grime : keeping the area clean</a:t>
            </a:r>
          </a:p>
          <a:p>
            <a:r>
              <a:rPr lang="en-ZA" dirty="0"/>
              <a:t>Environmental improvements : making a greener area</a:t>
            </a:r>
          </a:p>
          <a:p>
            <a:r>
              <a:rPr lang="en-ZA" dirty="0"/>
              <a:t>Accepting social responsibility : dealing with the homeless, vagrants, etc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88233C-4DCF-4378-8187-AF21FDD7033D}"/>
              </a:ext>
            </a:extLst>
          </p:cNvPr>
          <p:cNvSpPr txBox="1"/>
          <p:nvPr/>
        </p:nvSpPr>
        <p:spPr>
          <a:xfrm>
            <a:off x="677334" y="1258957"/>
            <a:ext cx="5968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en-ZA" sz="2400" dirty="0">
                <a:solidFill>
                  <a:schemeClr val="accent2">
                    <a:lumMod val="75000"/>
                  </a:schemeClr>
                </a:solidFill>
              </a:rPr>
              <a:t>CID’S IMPROVE AND UPGRADE THE AREA</a:t>
            </a:r>
          </a:p>
        </p:txBody>
      </p:sp>
    </p:spTree>
    <p:extLst>
      <p:ext uri="{BB962C8B-B14F-4D97-AF65-F5344CB8AC3E}">
        <p14:creationId xmlns:p14="http://schemas.microsoft.com/office/powerpoint/2010/main" val="3942042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FD65C-090C-4916-A7A1-1CADB3E67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5861"/>
          </a:xfrm>
        </p:spPr>
        <p:txBody>
          <a:bodyPr/>
          <a:lstStyle/>
          <a:p>
            <a:r>
              <a:rPr lang="en-ZA" dirty="0"/>
              <a:t>LKID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1486A-D912-4BF1-BB10-B48BB3C43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0749"/>
            <a:ext cx="8596668" cy="4530614"/>
          </a:xfrm>
        </p:spPr>
        <p:txBody>
          <a:bodyPr/>
          <a:lstStyle/>
          <a:p>
            <a:pPr marL="0" indent="0">
              <a:buNone/>
            </a:pPr>
            <a:r>
              <a:rPr lang="en-ZA" sz="2800" dirty="0">
                <a:solidFill>
                  <a:schemeClr val="accent2">
                    <a:lumMod val="75000"/>
                  </a:schemeClr>
                </a:solidFill>
              </a:rPr>
              <a:t>ADVANTAGES</a:t>
            </a:r>
          </a:p>
          <a:p>
            <a:endParaRPr lang="en-ZA" dirty="0"/>
          </a:p>
          <a:p>
            <a:r>
              <a:rPr lang="en-ZA" dirty="0"/>
              <a:t>Everybody contributes, hence lower contributions for all</a:t>
            </a:r>
          </a:p>
          <a:p>
            <a:r>
              <a:rPr lang="en-ZA" dirty="0"/>
              <a:t>Contributions are capped</a:t>
            </a:r>
          </a:p>
          <a:p>
            <a:r>
              <a:rPr lang="en-ZA" dirty="0"/>
              <a:t>Control over own money</a:t>
            </a:r>
          </a:p>
          <a:p>
            <a:r>
              <a:rPr lang="en-ZA" dirty="0"/>
              <a:t>Money spent according to approved Business Plan</a:t>
            </a:r>
          </a:p>
          <a:p>
            <a:r>
              <a:rPr lang="en-ZA" dirty="0"/>
              <a:t>Ability to appoint own service providers</a:t>
            </a:r>
          </a:p>
          <a:p>
            <a:r>
              <a:rPr lang="en-ZA" dirty="0"/>
              <a:t>CCT collects additional rates and pays over 1/12 of budget to NPC monthly</a:t>
            </a:r>
          </a:p>
          <a:p>
            <a:r>
              <a:rPr lang="en-ZA" dirty="0"/>
              <a:t>Community sets own standards / service levels</a:t>
            </a:r>
          </a:p>
          <a:p>
            <a:r>
              <a:rPr lang="en-ZA" dirty="0"/>
              <a:t>Well governed (NPC, Legislatively compliant, AFS)</a:t>
            </a:r>
          </a:p>
        </p:txBody>
      </p:sp>
    </p:spTree>
    <p:extLst>
      <p:ext uri="{BB962C8B-B14F-4D97-AF65-F5344CB8AC3E}">
        <p14:creationId xmlns:p14="http://schemas.microsoft.com/office/powerpoint/2010/main" val="1148526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61528-FF96-4AD7-B124-4DBEEDF2C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96347"/>
            <a:ext cx="8596668" cy="1320800"/>
          </a:xfrm>
        </p:spPr>
        <p:txBody>
          <a:bodyPr/>
          <a:lstStyle/>
          <a:p>
            <a:r>
              <a:rPr lang="en-ZA" dirty="0"/>
              <a:t>LKID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EDF78-8FFE-471D-8BC9-05E88A0BC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ZA" sz="2400" dirty="0">
                <a:solidFill>
                  <a:schemeClr val="accent2">
                    <a:lumMod val="75000"/>
                  </a:schemeClr>
                </a:solidFill>
              </a:rPr>
              <a:t>CID BOARD ESTABLISHED TO MANAGE NPC</a:t>
            </a:r>
          </a:p>
          <a:p>
            <a:endParaRPr lang="en-ZA" dirty="0"/>
          </a:p>
          <a:p>
            <a:r>
              <a:rPr lang="en-ZA" dirty="0"/>
              <a:t>Implementation of Business Plan</a:t>
            </a:r>
          </a:p>
          <a:p>
            <a:r>
              <a:rPr lang="en-ZA" dirty="0"/>
              <a:t>Compliance with Companies Act</a:t>
            </a:r>
          </a:p>
          <a:p>
            <a:r>
              <a:rPr lang="en-ZA" dirty="0"/>
              <a:t>Audited Annual Financial Statements</a:t>
            </a:r>
          </a:p>
          <a:p>
            <a:r>
              <a:rPr lang="en-ZA" dirty="0"/>
              <a:t>Regular Board Meetings</a:t>
            </a:r>
          </a:p>
          <a:p>
            <a:r>
              <a:rPr lang="en-ZA" dirty="0"/>
              <a:t>Compliance with CID legislation</a:t>
            </a:r>
          </a:p>
          <a:p>
            <a:r>
              <a:rPr lang="en-ZA" dirty="0"/>
              <a:t>Appointment of service providers</a:t>
            </a:r>
          </a:p>
          <a:p>
            <a:pPr marL="0" indent="0">
              <a:buNone/>
            </a:pP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57551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3F818-F8F9-4108-BBFD-0F9FE62CC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6104"/>
          </a:xfrm>
        </p:spPr>
        <p:txBody>
          <a:bodyPr>
            <a:normAutofit fontScale="90000"/>
          </a:bodyPr>
          <a:lstStyle/>
          <a:p>
            <a:r>
              <a:rPr lang="en-ZA" dirty="0"/>
              <a:t>LKID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288F0-BD99-4DAA-9E96-3C4AB9815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390" y="1245704"/>
            <a:ext cx="8412611" cy="4214191"/>
          </a:xfrm>
        </p:spPr>
        <p:txBody>
          <a:bodyPr/>
          <a:lstStyle/>
          <a:p>
            <a:r>
              <a:rPr lang="en-ZA" sz="2000" dirty="0"/>
              <a:t>RESULTS</a:t>
            </a:r>
            <a:r>
              <a:rPr lang="en-ZA" dirty="0"/>
              <a:t> </a:t>
            </a:r>
            <a:r>
              <a:rPr lang="en-ZA" sz="2000" dirty="0"/>
              <a:t>OF</a:t>
            </a:r>
            <a:r>
              <a:rPr lang="en-ZA" dirty="0"/>
              <a:t> </a:t>
            </a:r>
            <a:r>
              <a:rPr lang="en-ZA" sz="2000" dirty="0"/>
              <a:t>URBAN MANAGEMENT</a:t>
            </a:r>
            <a:r>
              <a:rPr lang="en-ZA" dirty="0"/>
              <a:t> </a:t>
            </a:r>
            <a:r>
              <a:rPr lang="en-ZA" sz="2000" dirty="0"/>
              <a:t>SURVEY</a:t>
            </a:r>
          </a:p>
          <a:p>
            <a:r>
              <a:rPr lang="en-ZA" dirty="0"/>
              <a:t>Safety and Security</a:t>
            </a:r>
          </a:p>
          <a:p>
            <a:r>
              <a:rPr lang="en-ZA" dirty="0"/>
              <a:t>Cleanliness</a:t>
            </a:r>
          </a:p>
          <a:p>
            <a:r>
              <a:rPr lang="en-ZA" dirty="0"/>
              <a:t>Environment</a:t>
            </a:r>
          </a:p>
          <a:p>
            <a:r>
              <a:rPr lang="en-ZA" dirty="0"/>
              <a:t>Social Responsibility</a:t>
            </a:r>
          </a:p>
        </p:txBody>
      </p:sp>
    </p:spTree>
    <p:extLst>
      <p:ext uri="{BB962C8B-B14F-4D97-AF65-F5344CB8AC3E}">
        <p14:creationId xmlns:p14="http://schemas.microsoft.com/office/powerpoint/2010/main" val="3008943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3BCB3-6D84-4755-B862-6F5DDD89B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984" y="281888"/>
            <a:ext cx="8597018" cy="764956"/>
          </a:xfrm>
        </p:spPr>
        <p:txBody>
          <a:bodyPr/>
          <a:lstStyle/>
          <a:p>
            <a:r>
              <a:rPr lang="en-ZA" dirty="0"/>
              <a:t>LKID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0B0777D-55C4-4645-9A14-A5C2E3E4B7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232" y="1659988"/>
            <a:ext cx="8064508" cy="4916124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6FC49B5-445F-4D71-A19E-FA0176515DB6}"/>
              </a:ext>
            </a:extLst>
          </p:cNvPr>
          <p:cNvSpPr txBox="1">
            <a:spLocks/>
          </p:cNvSpPr>
          <p:nvPr/>
        </p:nvSpPr>
        <p:spPr>
          <a:xfrm>
            <a:off x="676984" y="1046844"/>
            <a:ext cx="8597018" cy="3938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ZA" sz="2400" dirty="0">
                <a:solidFill>
                  <a:schemeClr val="accent2">
                    <a:lumMod val="75000"/>
                  </a:schemeClr>
                </a:solidFill>
              </a:rPr>
              <a:t>RESULTS OF COMMUNITY SURVEY</a:t>
            </a:r>
          </a:p>
        </p:txBody>
      </p:sp>
    </p:spTree>
    <p:extLst>
      <p:ext uri="{BB962C8B-B14F-4D97-AF65-F5344CB8AC3E}">
        <p14:creationId xmlns:p14="http://schemas.microsoft.com/office/powerpoint/2010/main" val="157640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DCF17-820A-411E-AABB-39E356167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22852"/>
          </a:xfrm>
        </p:spPr>
        <p:txBody>
          <a:bodyPr>
            <a:normAutofit fontScale="90000"/>
          </a:bodyPr>
          <a:lstStyle/>
          <a:p>
            <a:r>
              <a:rPr lang="en-ZA" dirty="0"/>
              <a:t>LKID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DE134-25CA-48E7-8FE5-9613B65A5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1232453"/>
            <a:ext cx="8783673" cy="477077"/>
          </a:xfrm>
        </p:spPr>
        <p:txBody>
          <a:bodyPr>
            <a:normAutofit/>
          </a:bodyPr>
          <a:lstStyle/>
          <a:p>
            <a:r>
              <a:rPr lang="en-ZA" sz="2000" dirty="0"/>
              <a:t>RESULTS OF UMS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00851A-4A86-4A5C-BBDB-A246C03A67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806" y="1738779"/>
            <a:ext cx="7633757" cy="4999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57183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236</TotalTime>
  <Words>570</Words>
  <Application>Microsoft Office PowerPoint</Application>
  <PresentationFormat>Widescreen</PresentationFormat>
  <Paragraphs>105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Trebuchet MS</vt:lpstr>
      <vt:lpstr>Wingdings 3</vt:lpstr>
      <vt:lpstr>Facet</vt:lpstr>
      <vt:lpstr>LOWER KENILWORTH IMPROVEMENT DISTRICT</vt:lpstr>
      <vt:lpstr>LOWER KENILWORTH IMPROVEMENT DISTRICT  (LKID)</vt:lpstr>
      <vt:lpstr>LKID  </vt:lpstr>
      <vt:lpstr>LKID</vt:lpstr>
      <vt:lpstr>LKID</vt:lpstr>
      <vt:lpstr>LKID</vt:lpstr>
      <vt:lpstr>LKID</vt:lpstr>
      <vt:lpstr>LKID</vt:lpstr>
      <vt:lpstr>LKID</vt:lpstr>
      <vt:lpstr>LKID</vt:lpstr>
      <vt:lpstr>LKID</vt:lpstr>
      <vt:lpstr>LKID</vt:lpstr>
      <vt:lpstr>LKID The Business Plan will deliver</vt:lpstr>
      <vt:lpstr>LKID What is it going to cost ?</vt:lpstr>
      <vt:lpstr>LKID</vt:lpstr>
      <vt:lpstr> LKID      </vt:lpstr>
      <vt:lpstr>LKID</vt:lpstr>
      <vt:lpstr>LKID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LOWER KENILWORTH IMPROVEMENT DISTRICT</dc:title>
  <dc:creator>Pete Linnegar</dc:creator>
  <cp:lastModifiedBy>Pete Linnegar</cp:lastModifiedBy>
  <cp:revision>42</cp:revision>
  <dcterms:created xsi:type="dcterms:W3CDTF">2018-08-20T13:16:43Z</dcterms:created>
  <dcterms:modified xsi:type="dcterms:W3CDTF">2019-07-17T09:13:45Z</dcterms:modified>
</cp:coreProperties>
</file>